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9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0"/>
  <c:style val="2"/>
  <c:chart>
    <c:autoTitleDeleted val="1"/>
    <c:view3D>
      <c:rotX val="-1"/>
      <c:hPercent val="81"/>
      <c:rotY val="357"/>
      <c:depthPercent val="5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5.0000000000000001E-3"/>
          <c:w val="0.48130099999999998"/>
          <c:h val="0.987500000000000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пригодится в жизни</c:v>
                </c:pt>
              </c:strCache>
            </c:strRef>
          </c:tx>
          <c:spPr>
            <a:solidFill>
              <a:srgbClr val="9999FF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invertIfNegative val="0"/>
          <c:cat>
            <c:strRef>
              <c:f>Sheet1!$B$1:$B$1</c:f>
              <c:strCache>
                <c:ptCount val="1"/>
                <c:pt idx="0">
                  <c:v>% учащихся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64-4EB6-9033-AC9544AD029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чтобы хорошо учиться в школе</c:v>
                </c:pt>
              </c:strCache>
            </c:strRef>
          </c:tx>
          <c:spPr>
            <a:solidFill>
              <a:srgbClr val="1FB714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invertIfNegative val="0"/>
          <c:cat>
            <c:strRef>
              <c:f>Sheet1!$B$1:$B$1</c:f>
              <c:strCache>
                <c:ptCount val="1"/>
                <c:pt idx="0">
                  <c:v>% учащихся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64-4EB6-9033-AC9544AD0290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чтобы быстро решать</c:v>
                </c:pt>
              </c:strCache>
            </c:strRef>
          </c:tx>
          <c:spPr>
            <a:solidFill>
              <a:srgbClr val="FFFF99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invertIfNegative val="0"/>
          <c:cat>
            <c:strRef>
              <c:f>Sheet1!$B$1:$B$1</c:f>
              <c:strCache>
                <c:ptCount val="1"/>
                <c:pt idx="0">
                  <c:v>% учащихся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64-4EB6-9033-AC9544AD0290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чтобы быть грамотным</c:v>
                </c:pt>
              </c:strCache>
            </c:strRef>
          </c:tx>
          <c:spPr>
            <a:solidFill>
              <a:srgbClr val="00ABEA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invertIfNegative val="0"/>
          <c:cat>
            <c:strRef>
              <c:f>Sheet1!$B$1:$B$1</c:f>
              <c:strCache>
                <c:ptCount val="1"/>
                <c:pt idx="0">
                  <c:v>% учащихся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64-4EB6-9033-AC9544AD0290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не обязательно уметь считать</c:v>
                </c:pt>
              </c:strCache>
            </c:strRef>
          </c:tx>
          <c:spPr>
            <a:solidFill>
              <a:srgbClr val="FF8080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invertIfNegative val="0"/>
          <c:cat>
            <c:strRef>
              <c:f>Sheet1!$B$1:$B$1</c:f>
              <c:strCache>
                <c:ptCount val="1"/>
                <c:pt idx="0">
                  <c:v>% учащихся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64-4EB6-9033-AC9544AD02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94734552"/>
        <c:axId val="2094734553"/>
        <c:axId val="2094734554"/>
      </c:bar3D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950" b="0" i="0" u="none" strike="noStrike">
                <a:solidFill>
                  <a:srgbClr val="000000"/>
                </a:solidFill>
                <a:latin typeface="Arial Cyr"/>
              </a:defRPr>
            </a:pPr>
            <a:endParaRPr lang="ru-RU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round/>
          </a:ln>
        </c:spPr>
        <c:txPr>
          <a:bodyPr rot="0"/>
          <a:lstStyle/>
          <a:p>
            <a:pPr>
              <a:defRPr sz="950" b="0" i="0" u="none" strike="noStrike">
                <a:solidFill>
                  <a:srgbClr val="000000"/>
                </a:solidFill>
                <a:latin typeface="Arial Cyr"/>
              </a:defRPr>
            </a:pPr>
            <a:endParaRPr lang="ru-RU"/>
          </a:p>
        </c:txPr>
        <c:crossAx val="2094734552"/>
        <c:crosses val="autoZero"/>
        <c:crossBetween val="between"/>
        <c:majorUnit val="25"/>
        <c:minorUnit val="12.5"/>
      </c:valAx>
      <c:serAx>
        <c:axId val="209473455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 cap="flat">
            <a:noFill/>
            <a:prstDash val="solid"/>
            <a:round/>
          </a:ln>
        </c:spPr>
        <c:crossAx val="2094734553"/>
        <c:crosses val="autoZero"/>
        <c:tickLblSkip val="1"/>
      </c:ser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45091599999999998"/>
          <c:y val="0.27320800000000001"/>
          <c:w val="0.54908400000000002"/>
          <c:h val="0.5085849999999999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2000" b="0" i="0" u="none" strike="noStrike">
              <a:solidFill>
                <a:srgbClr val="000000"/>
              </a:solidFill>
              <a:latin typeface="Arial Cyr"/>
            </a:defRPr>
          </a:pPr>
          <a:endParaRPr lang="ru-RU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0"/>
  <c:style val="2"/>
  <c:chart>
    <c:title>
      <c:tx>
        <c:rich>
          <a:bodyPr rot="0"/>
          <a:lstStyle/>
          <a:p>
            <a:pPr>
              <a:defRPr sz="1150" b="0" i="0" u="none" strike="noStrike">
                <a:solidFill>
                  <a:srgbClr val="000000"/>
                </a:solidFill>
                <a:latin typeface="Arial Cyr"/>
              </a:defRPr>
            </a:pPr>
            <a:r>
              <a:rPr lang="ru-RU" sz="1150" b="0" i="0" u="none" strike="noStrike">
                <a:solidFill>
                  <a:srgbClr val="000000"/>
                </a:solidFill>
                <a:latin typeface="Arial Cyr"/>
              </a:rPr>
              <a:t>% учащихся</a:t>
            </a:r>
          </a:p>
        </c:rich>
      </c:tx>
      <c:layout>
        <c:manualLayout>
          <c:xMode val="edge"/>
          <c:yMode val="edge"/>
          <c:x val="0.21043400000000001"/>
          <c:y val="0"/>
          <c:w val="0.113784"/>
          <c:h val="5.8774399999999997E-2"/>
        </c:manualLayout>
      </c:layout>
      <c:overlay val="1"/>
      <c:spPr>
        <a:noFill/>
        <a:effectLst/>
      </c:spPr>
    </c:title>
    <c:autoTitleDeleted val="0"/>
    <c:view3D>
      <c:rotX val="50"/>
      <c:hPercent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000000000000001E-3"/>
          <c:y val="9.4920099999999993E-2"/>
          <c:w val="0.53465200000000002"/>
          <c:h val="0.89258000000000004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% учащихся</c:v>
                </c:pt>
              </c:strCache>
            </c:strRef>
          </c:tx>
          <c:spPr>
            <a:solidFill>
              <a:srgbClr val="CC99FF"/>
            </a:solidFill>
            <a:ln w="12700" cap="flat">
              <a:noFill/>
              <a:prstDash val="solid"/>
              <a:round/>
            </a:ln>
            <a:effectLst/>
            <a:sp3d prstMaterial="matte"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6D6B-472A-8D01-926016E54207}"/>
              </c:ext>
            </c:extLst>
          </c:dPt>
          <c:dPt>
            <c:idx val="1"/>
            <c:bubble3D val="0"/>
            <c:spPr>
              <a:solidFill>
                <a:srgbClr val="FFFF99"/>
              </a:solidFill>
              <a:ln w="12700" cap="flat">
                <a:noFill/>
                <a:prstDash val="solid"/>
                <a:round/>
              </a:ln>
              <a:effectLst/>
              <a:sp3d prstMaterial="matte"/>
            </c:spPr>
            <c:extLst>
              <c:ext xmlns:c16="http://schemas.microsoft.com/office/drawing/2014/chart" uri="{C3380CC4-5D6E-409C-BE32-E72D297353CC}">
                <c16:uniqueId val="{00000003-6D6B-472A-8D01-926016E54207}"/>
              </c:ext>
            </c:extLst>
          </c:dPt>
          <c:dPt>
            <c:idx val="2"/>
            <c:bubble3D val="0"/>
            <c:spPr>
              <a:solidFill>
                <a:srgbClr val="1FB714"/>
              </a:solidFill>
              <a:ln w="12700" cap="flat">
                <a:noFill/>
                <a:prstDash val="solid"/>
                <a:round/>
              </a:ln>
              <a:effectLst/>
              <a:sp3d prstMaterial="matte"/>
            </c:spPr>
            <c:extLst>
              <c:ext xmlns:c16="http://schemas.microsoft.com/office/drawing/2014/chart" uri="{C3380CC4-5D6E-409C-BE32-E72D297353CC}">
                <c16:uniqueId val="{00000005-6D6B-472A-8D01-926016E54207}"/>
              </c:ext>
            </c:extLst>
          </c:dPt>
          <c:dLbls>
            <c:dLbl>
              <c:idx val="0"/>
              <c:numFmt formatCode="0%" sourceLinked="0"/>
              <c:spPr/>
              <c:txPr>
                <a:bodyPr/>
                <a:lstStyle/>
                <a:p>
                  <a:pPr>
                    <a:defRPr sz="1150" b="0" i="0" u="none" strike="noStrike">
                      <a:solidFill>
                        <a:srgbClr val="000000"/>
                      </a:solidFill>
                      <a:latin typeface="Arial Cyr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D6B-472A-8D01-926016E54207}"/>
                </c:ext>
              </c:extLst>
            </c:dLbl>
            <c:dLbl>
              <c:idx val="1"/>
              <c:numFmt formatCode="0%" sourceLinked="0"/>
              <c:spPr/>
              <c:txPr>
                <a:bodyPr/>
                <a:lstStyle/>
                <a:p>
                  <a:pPr>
                    <a:defRPr sz="1150" b="0" i="0" u="none" strike="noStrike">
                      <a:solidFill>
                        <a:srgbClr val="000000"/>
                      </a:solidFill>
                      <a:latin typeface="Arial Cyr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6D6B-472A-8D01-926016E54207}"/>
                </c:ext>
              </c:extLst>
            </c:dLbl>
            <c:dLbl>
              <c:idx val="2"/>
              <c:numFmt formatCode="0%" sourceLinked="0"/>
              <c:spPr/>
              <c:txPr>
                <a:bodyPr/>
                <a:lstStyle/>
                <a:p>
                  <a:pPr>
                    <a:defRPr sz="1150" b="0" i="0" u="none" strike="noStrike">
                      <a:solidFill>
                        <a:srgbClr val="000000"/>
                      </a:solidFill>
                      <a:latin typeface="Arial Cyr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6D6B-472A-8D01-926016E54207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50" b="0" i="0" u="none" strike="noStrike">
                    <a:solidFill>
                      <a:srgbClr val="000000"/>
                    </a:solidFill>
                    <a:latin typeface="Arial Cyr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да, много</c:v>
                </c:pt>
                <c:pt idx="1">
                  <c:v>да, несколько</c:v>
                </c:pt>
                <c:pt idx="2">
                  <c:v>нет, не знаю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0.16</c:v>
                </c:pt>
                <c:pt idx="1">
                  <c:v>0.25</c:v>
                </c:pt>
                <c:pt idx="2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6B-472A-8D01-926016E542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68903000000000003"/>
          <c:y val="0.22939399999999999"/>
          <c:w val="0.31097000000000002"/>
          <c:h val="0.2953620000000000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954" b="0" i="0" u="none" strike="noStrike">
              <a:solidFill>
                <a:srgbClr val="000000"/>
              </a:solidFill>
              <a:latin typeface="Arial Cyr"/>
            </a:defRPr>
          </a:pPr>
          <a:endParaRPr lang="ru-RU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65981" y="1233487"/>
            <a:ext cx="7412038" cy="2163763"/>
          </a:xfrm>
          <a:prstGeom prst="rect">
            <a:avLst/>
          </a:prstGeom>
          <a:ln w="127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1" name="Shape 21"/>
          <p:cNvSpPr>
            <a:spLocks noGrp="1"/>
          </p:cNvSpPr>
          <p:nvPr>
            <p:ph type="body" sz="quarter" idx="4294967295"/>
          </p:nvPr>
        </p:nvSpPr>
        <p:spPr>
          <a:xfrm>
            <a:off x="4099272" y="4238625"/>
            <a:ext cx="4930428" cy="149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0" indent="0">
              <a:spcBef>
                <a:spcPts val="0"/>
              </a:spcBef>
              <a:buSzTx/>
              <a:buNone/>
              <a:defRPr sz="1800" i="1">
                <a:latin typeface="Arial"/>
                <a:ea typeface="Arial"/>
                <a:cs typeface="Arial"/>
                <a:sym typeface="Arial"/>
              </a:defRPr>
            </a:pPr>
            <a:r>
              <a:t>Автор: Бехбудов Халид, учащийся 6А</a:t>
            </a:r>
          </a:p>
          <a:p>
            <a:pPr marL="0" lvl="1" indent="661307">
              <a:lnSpc>
                <a:spcPct val="150000"/>
              </a:lnSpc>
              <a:spcBef>
                <a:spcPts val="0"/>
              </a:spcBef>
              <a:buSzTx/>
              <a:buNone/>
              <a:defRPr sz="1800" i="1">
                <a:latin typeface="Arial"/>
                <a:ea typeface="Arial"/>
                <a:cs typeface="Arial"/>
                <a:sym typeface="Arial"/>
              </a:defRPr>
            </a:pPr>
            <a:r>
              <a:t>   класса ГБОУ СОШ № 625</a:t>
            </a:r>
          </a:p>
          <a:p>
            <a:pPr marL="0" indent="0">
              <a:spcBef>
                <a:spcPts val="0"/>
              </a:spcBef>
              <a:buSzTx/>
              <a:buNone/>
              <a:defRPr sz="1800" i="1">
                <a:latin typeface="Arial"/>
                <a:ea typeface="Arial"/>
                <a:cs typeface="Arial"/>
                <a:sym typeface="Arial"/>
              </a:defRPr>
            </a:pPr>
            <a:r>
              <a:t>Руководитель: Цвиль Надежда Кимовна,</a:t>
            </a:r>
          </a:p>
          <a:p>
            <a:pPr marL="0" lvl="1" indent="661307">
              <a:spcBef>
                <a:spcPts val="0"/>
              </a:spcBef>
              <a:buSzTx/>
              <a:buNone/>
              <a:defRPr sz="1800" i="1">
                <a:latin typeface="Arial"/>
                <a:ea typeface="Arial"/>
                <a:cs typeface="Arial"/>
                <a:sym typeface="Arial"/>
              </a:defRPr>
            </a:pPr>
            <a:r>
              <a:t>   учитель математики</a:t>
            </a:r>
          </a:p>
        </p:txBody>
      </p:sp>
      <p:pic>
        <p:nvPicPr>
          <p:cNvPr id="22" name="22346.png" descr="M:\картинки\22346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8000" y="3330575"/>
            <a:ext cx="3214688" cy="247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/>
          </p:cNvSpPr>
          <p:nvPr>
            <p:ph type="title" idx="4294967295"/>
          </p:nvPr>
        </p:nvSpPr>
        <p:spPr>
          <a:xfrm>
            <a:off x="457200" y="376237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>
            <a:lvl1pPr defTabSz="585215">
              <a:defRPr sz="3520" b="1" i="1">
                <a:solidFill>
                  <a:srgbClr val="942192"/>
                </a:solidFill>
              </a:defRPr>
            </a:lvl1pPr>
          </a:lstStyle>
          <a:p>
            <a:pPr>
              <a:defRPr sz="2816">
                <a:solidFill>
                  <a:srgbClr val="000000"/>
                </a:solidFill>
              </a:defRPr>
            </a:pPr>
            <a:r>
              <a:rPr sz="3520">
                <a:solidFill>
                  <a:srgbClr val="942192"/>
                </a:solidFill>
              </a:rPr>
              <a:t>Умножение двузначного числа на 11</a:t>
            </a:r>
          </a:p>
        </p:txBody>
      </p:sp>
      <p:sp>
        <p:nvSpPr>
          <p:cNvPr id="75" name="Shape 75"/>
          <p:cNvSpPr>
            <a:spLocks noGrp="1"/>
          </p:cNvSpPr>
          <p:nvPr>
            <p:ph type="body" idx="4294967295"/>
          </p:nvPr>
        </p:nvSpPr>
        <p:spPr>
          <a:xfrm>
            <a:off x="376187" y="1264493"/>
            <a:ext cx="8391625" cy="484897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defTabSz="850391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604"/>
            </a:pPr>
            <a:r>
              <a:t>При умножении двузначного числа на 11, нужно между цифрой единиц и цифрой десятков вписать сумму этих цифр, причем, если сумма цифр больше 10, то единицу нужно прибавить к старшему разряду (первой цифре).</a:t>
            </a:r>
          </a:p>
          <a:p>
            <a:pPr marL="0" indent="0" defTabSz="850391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604"/>
            </a:pPr>
            <a:r>
              <a:t/>
            </a:r>
            <a:br/>
            <a:r>
              <a:rPr sz="3348"/>
              <a:t>23·11=253</a:t>
            </a:r>
            <a:r>
              <a:t>,т.к. 2+3=5, поэтому между 2 и 3 ставим цифру 5;</a:t>
            </a:r>
            <a:br/>
            <a:r>
              <a:rPr sz="3348"/>
              <a:t>57·11=627</a:t>
            </a:r>
            <a:r>
              <a:t>, т.к. 5+7=12, цифру 2 ставим между 5 и 7, а к 5 прибавляем 1, вместо 5 пишем 6.</a:t>
            </a:r>
          </a:p>
        </p:txBody>
      </p:sp>
      <p:sp>
        <p:nvSpPr>
          <p:cNvPr id="76" name="Shape 76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 idx="4294967295"/>
          </p:nvPr>
        </p:nvSpPr>
        <p:spPr>
          <a:xfrm>
            <a:off x="457200" y="870247"/>
            <a:ext cx="8229600" cy="844253"/>
          </a:xfrm>
          <a:prstGeom prst="rect">
            <a:avLst/>
          </a:prstGeom>
        </p:spPr>
        <p:txBody>
          <a:bodyPr>
            <a:normAutofit/>
          </a:bodyPr>
          <a:lstStyle>
            <a:lvl1pPr defTabSz="566927">
              <a:defRPr sz="3409" b="1">
                <a:solidFill>
                  <a:srgbClr val="942192"/>
                </a:solidFill>
              </a:defRPr>
            </a:lvl1pPr>
          </a:lstStyle>
          <a:p>
            <a:pPr>
              <a:defRPr sz="2728">
                <a:solidFill>
                  <a:srgbClr val="000000"/>
                </a:solidFill>
              </a:defRPr>
            </a:pPr>
            <a:r>
              <a:rPr sz="3409">
                <a:solidFill>
                  <a:srgbClr val="942192"/>
                </a:solidFill>
              </a:rPr>
              <a:t>Умножение двузначного числа на 101</a:t>
            </a:r>
          </a:p>
        </p:txBody>
      </p:sp>
      <p:sp>
        <p:nvSpPr>
          <p:cNvPr id="80" name="Shape 80"/>
          <p:cNvSpPr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SzTx/>
              <a:buFontTx/>
              <a:buNone/>
            </a:pPr>
            <a:r>
              <a:t>Для того, чтобы число умножить на 101, нужно приписать данное число к самому себе.</a:t>
            </a:r>
          </a:p>
          <a:p>
            <a:pPr marL="0" indent="0">
              <a:buSzTx/>
              <a:buFontTx/>
              <a:buNone/>
            </a:pPr>
            <a:r>
              <a:t>Например:    </a:t>
            </a:r>
            <a:r>
              <a:rPr sz="3600"/>
              <a:t>34·101 = 3434.</a:t>
            </a:r>
          </a:p>
          <a:p>
            <a:pPr marL="0" indent="0">
              <a:buSzTx/>
              <a:buFontTx/>
              <a:buNone/>
            </a:pPr>
            <a:endParaRPr sz="3600"/>
          </a:p>
          <a:p>
            <a:pPr marL="0" indent="0">
              <a:buSzTx/>
              <a:buFontTx/>
              <a:buNone/>
            </a:pPr>
            <a:r>
              <a:t>Поясним, 34·101=34·100+34·1=3400+34=3434.</a:t>
            </a:r>
          </a:p>
        </p:txBody>
      </p:sp>
      <p:sp>
        <p:nvSpPr>
          <p:cNvPr id="81" name="Shape 81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/>
          </p:cNvSpPr>
          <p:nvPr>
            <p:ph type="body" idx="4294967295"/>
          </p:nvPr>
        </p:nvSpPr>
        <p:spPr>
          <a:xfrm>
            <a:off x="457200" y="2200275"/>
            <a:ext cx="8229600" cy="36972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832104">
              <a:spcBef>
                <a:spcPts val="600"/>
              </a:spcBef>
              <a:buSzTx/>
              <a:buFontTx/>
              <a:buNone/>
              <a:defRPr sz="2912"/>
            </a:pPr>
            <a:r>
              <a:t>Чтобы возвести в квадрат двузначное число, оканчивающееся на 5, нужно цифру десятков умножить на цифру, большую на единицу, и к полученному произведению приписать справа число 25.</a:t>
            </a:r>
            <a:br/>
            <a:endParaRPr/>
          </a:p>
          <a:p>
            <a:pPr marL="0" indent="0" defTabSz="832104">
              <a:spcBef>
                <a:spcPts val="600"/>
              </a:spcBef>
              <a:buSzTx/>
              <a:buFontTx/>
              <a:buNone/>
              <a:defRPr sz="2912"/>
            </a:pPr>
            <a:r>
              <a:t>Например: </a:t>
            </a:r>
            <a:r>
              <a:rPr sz="3276"/>
              <a:t>35</a:t>
            </a:r>
            <a:r>
              <a:rPr sz="3276" baseline="30046"/>
              <a:t>2</a:t>
            </a:r>
            <a:r>
              <a:rPr sz="3276"/>
              <a:t>=1225</a:t>
            </a:r>
            <a:r>
              <a:t>, т.е. 3·4=12 и к 12 приписываем 25, получаем 1225.  </a:t>
            </a:r>
          </a:p>
        </p:txBody>
      </p:sp>
      <p:sp>
        <p:nvSpPr>
          <p:cNvPr id="85" name="Shape 85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87" name="Shape 87"/>
          <p:cNvSpPr>
            <a:spLocks noGrp="1"/>
          </p:cNvSpPr>
          <p:nvPr>
            <p:ph type="title" idx="4294967295"/>
          </p:nvPr>
        </p:nvSpPr>
        <p:spPr>
          <a:xfrm>
            <a:off x="457200" y="870247"/>
            <a:ext cx="8229600" cy="11811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12648">
              <a:defRPr sz="3685" b="1">
                <a:solidFill>
                  <a:srgbClr val="942192"/>
                </a:solidFill>
              </a:defRPr>
            </a:lvl1pPr>
          </a:lstStyle>
          <a:p>
            <a:pPr>
              <a:defRPr sz="2948">
                <a:solidFill>
                  <a:srgbClr val="000000"/>
                </a:solidFill>
              </a:defRPr>
            </a:pPr>
            <a:r>
              <a:rPr sz="3685">
                <a:solidFill>
                  <a:srgbClr val="942192"/>
                </a:solidFill>
              </a:rPr>
              <a:t>Возведение в квадрат двузначного числа, оканчивающегося на 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body" idx="4294967295"/>
          </p:nvPr>
        </p:nvSpPr>
        <p:spPr>
          <a:xfrm>
            <a:off x="214312" y="2047875"/>
            <a:ext cx="8715376" cy="40005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defTabSz="832104">
              <a:spcBef>
                <a:spcPts val="0"/>
              </a:spcBef>
              <a:buSzTx/>
              <a:buFontTx/>
              <a:buNone/>
              <a:defRPr sz="2912"/>
            </a:pPr>
            <a:r>
              <a:t>Для возведения в квадрат двузначного числа, начинающегося на пять, нужно прибавить к 25 вторую цифру числа и приписать справа квадрат второй цифры, причем если квадрат второй цифры – однозначное число, то перед ним надо приписать цифру 0.</a:t>
            </a:r>
          </a:p>
          <a:p>
            <a:pPr marL="0" lvl="5" indent="1040130" defTabSz="832104">
              <a:spcBef>
                <a:spcPts val="0"/>
              </a:spcBef>
              <a:buSzTx/>
              <a:buFontTx/>
              <a:buNone/>
              <a:defRPr sz="2912"/>
            </a:pPr>
            <a:r>
              <a:t/>
            </a:r>
            <a:br/>
            <a:r>
              <a:rPr sz="3276"/>
              <a:t>52</a:t>
            </a:r>
            <a:r>
              <a:rPr sz="3276" baseline="30046"/>
              <a:t>2</a:t>
            </a:r>
            <a:r>
              <a:rPr sz="3276"/>
              <a:t>= 2704</a:t>
            </a:r>
            <a:r>
              <a:t>, т.к. 25+2=27 и 2</a:t>
            </a:r>
            <a:r>
              <a:rPr baseline="29802"/>
              <a:t>2</a:t>
            </a:r>
            <a:r>
              <a:t>=04;</a:t>
            </a:r>
            <a:br/>
            <a:r>
              <a:rPr sz="3276"/>
              <a:t>58</a:t>
            </a:r>
            <a:r>
              <a:rPr sz="3276" baseline="30046"/>
              <a:t>2</a:t>
            </a:r>
            <a:r>
              <a:rPr sz="3276"/>
              <a:t>= 3364</a:t>
            </a:r>
            <a:r>
              <a:t>, т.к. 25+8=33 и 8</a:t>
            </a:r>
            <a:r>
              <a:rPr baseline="29802"/>
              <a:t>2</a:t>
            </a:r>
            <a:r>
              <a:t>=64.</a:t>
            </a:r>
          </a:p>
        </p:txBody>
      </p:sp>
      <p:sp>
        <p:nvSpPr>
          <p:cNvPr id="90" name="Shape 90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title" idx="4294967295"/>
          </p:nvPr>
        </p:nvSpPr>
        <p:spPr>
          <a:xfrm>
            <a:off x="457200" y="870247"/>
            <a:ext cx="8229600" cy="11811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12648">
              <a:defRPr sz="3685" b="1">
                <a:solidFill>
                  <a:srgbClr val="942192"/>
                </a:solidFill>
              </a:defRPr>
            </a:lvl1pPr>
          </a:lstStyle>
          <a:p>
            <a:pPr>
              <a:defRPr sz="2948">
                <a:solidFill>
                  <a:srgbClr val="000000"/>
                </a:solidFill>
              </a:defRPr>
            </a:pPr>
            <a:r>
              <a:rPr sz="3685">
                <a:solidFill>
                  <a:srgbClr val="942192"/>
                </a:solidFill>
              </a:rPr>
              <a:t>Возведение в квадрат двузначного числа, начинающегося на 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title" idx="4294967295"/>
          </p:nvPr>
        </p:nvSpPr>
        <p:spPr>
          <a:xfrm>
            <a:off x="1299319" y="823912"/>
            <a:ext cx="6782644" cy="963613"/>
          </a:xfrm>
          <a:prstGeom prst="rect">
            <a:avLst/>
          </a:prstGeom>
        </p:spPr>
        <p:txBody>
          <a:bodyPr>
            <a:normAutofit/>
          </a:bodyPr>
          <a:lstStyle>
            <a:lvl1pPr defTabSz="621791">
              <a:defRPr sz="3740" b="1">
                <a:solidFill>
                  <a:srgbClr val="942192"/>
                </a:solidFill>
              </a:defRPr>
            </a:lvl1pPr>
          </a:lstStyle>
          <a:p>
            <a:pPr>
              <a:defRPr sz="2992" b="0">
                <a:solidFill>
                  <a:srgbClr val="000000"/>
                </a:solidFill>
              </a:defRPr>
            </a:pPr>
            <a:r>
              <a:rPr sz="3740" b="1">
                <a:solidFill>
                  <a:srgbClr val="942192"/>
                </a:solidFill>
              </a:rPr>
              <a:t>Попробуйте устно посчитать</a:t>
            </a:r>
          </a:p>
        </p:txBody>
      </p:sp>
      <p:sp>
        <p:nvSpPr>
          <p:cNvPr id="95" name="Shape 95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96" name="Shape 9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97" name="samlife.tif" descr="C:\Documents and Settings\Виталий\Рабочий стол\математика\samlif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96062" y="3388418"/>
            <a:ext cx="2133601" cy="269488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Shape 98"/>
          <p:cNvSpPr/>
          <p:nvPr/>
        </p:nvSpPr>
        <p:spPr>
          <a:xfrm>
            <a:off x="2420101" y="1937384"/>
            <a:ext cx="2405991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t>54·1,5=</a:t>
            </a:r>
          </a:p>
        </p:txBody>
      </p:sp>
      <p:sp>
        <p:nvSpPr>
          <p:cNvPr id="99" name="Shape 99"/>
          <p:cNvSpPr/>
          <p:nvPr/>
        </p:nvSpPr>
        <p:spPr>
          <a:xfrm>
            <a:off x="2366188" y="2978784"/>
            <a:ext cx="2513817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t>27·101=</a:t>
            </a:r>
          </a:p>
        </p:txBody>
      </p:sp>
      <p:sp>
        <p:nvSpPr>
          <p:cNvPr id="100" name="Shape 100"/>
          <p:cNvSpPr/>
          <p:nvPr/>
        </p:nvSpPr>
        <p:spPr>
          <a:xfrm>
            <a:off x="2431710" y="3893184"/>
            <a:ext cx="2154174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t>65·11=</a:t>
            </a:r>
          </a:p>
        </p:txBody>
      </p:sp>
      <p:sp>
        <p:nvSpPr>
          <p:cNvPr id="101" name="Shape 101"/>
          <p:cNvSpPr/>
          <p:nvPr/>
        </p:nvSpPr>
        <p:spPr>
          <a:xfrm>
            <a:off x="2516275" y="4807584"/>
            <a:ext cx="162944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marL="342900" indent="-342900" algn="ctr">
              <a:spcBef>
                <a:spcPts val="1200"/>
              </a:spcBef>
              <a:buFont typeface="Arial"/>
              <a:defRPr sz="5400"/>
            </a:pPr>
            <a:r>
              <a:rPr dirty="0"/>
              <a:t>45</a:t>
            </a:r>
            <a:r>
              <a:rPr baseline="30000" dirty="0"/>
              <a:t>2</a:t>
            </a:r>
            <a:r>
              <a:rPr dirty="0"/>
              <a:t> =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1" animBg="1" advAuto="0"/>
      <p:bldP spid="99" grpId="2" animBg="1" advAuto="0"/>
      <p:bldP spid="100" grpId="3" animBg="1" advAuto="0"/>
      <p:bldP spid="101" grpId="4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178593" y="1763236"/>
            <a:ext cx="8786814" cy="386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just">
              <a:defRPr sz="2300"/>
            </a:pPr>
            <a:r>
              <a:t>Современные способы вычислений просты и доступны всем.</a:t>
            </a:r>
          </a:p>
          <a:p>
            <a:pPr algn="just">
              <a:defRPr sz="2300"/>
            </a:pPr>
            <a:r>
              <a:t>При знакомстве с научной литературой обнаружил более быстрые и надежные способы вычислений.</a:t>
            </a:r>
          </a:p>
          <a:p>
            <a:pPr algn="just">
              <a:defRPr sz="2300"/>
            </a:pPr>
            <a:endParaRPr/>
          </a:p>
          <a:p>
            <a:pPr algn="just">
              <a:defRPr sz="2300"/>
            </a:pPr>
            <a:r>
              <a:t>Пусть сначала не получится использовать прием, показанный в работе. Не беда. Нужна постоянная вычислительная тренировка.</a:t>
            </a:r>
          </a:p>
          <a:p>
            <a:pPr algn="just">
              <a:defRPr sz="2300"/>
            </a:pPr>
            <a:endParaRPr/>
          </a:p>
          <a:p>
            <a:pPr algn="just">
              <a:defRPr sz="2300"/>
            </a:pPr>
            <a:r>
              <a:t>Согласитесь, что необходимо знать приемы устного счета, так как не всегда под рукой может оказаться калькулятор, и к тому же устный счет тренирует память и мышление.</a:t>
            </a:r>
          </a:p>
        </p:txBody>
      </p:sp>
      <p:sp>
        <p:nvSpPr>
          <p:cNvPr id="106" name="Shape 106"/>
          <p:cNvSpPr/>
          <p:nvPr/>
        </p:nvSpPr>
        <p:spPr>
          <a:xfrm>
            <a:off x="2565971" y="767080"/>
            <a:ext cx="4012058" cy="9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5500">
                <a:solidFill>
                  <a:srgbClr val="942192"/>
                </a:solidFill>
              </a:defRPr>
            </a:lvl1pPr>
          </a:lstStyle>
          <a:p>
            <a:pPr>
              <a:defRPr sz="4400">
                <a:solidFill>
                  <a:srgbClr val="000000"/>
                </a:solidFill>
              </a:defRPr>
            </a:pPr>
            <a:r>
              <a:rPr sz="5500">
                <a:solidFill>
                  <a:srgbClr val="942192"/>
                </a:solidFill>
              </a:rPr>
              <a:t>Заключение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 idx="4294967295"/>
          </p:nvPr>
        </p:nvSpPr>
        <p:spPr>
          <a:xfrm>
            <a:off x="1299319" y="823912"/>
            <a:ext cx="6782644" cy="963613"/>
          </a:xfrm>
          <a:prstGeom prst="rect">
            <a:avLst/>
          </a:prstGeom>
        </p:spPr>
        <p:txBody>
          <a:bodyPr>
            <a:normAutofit/>
          </a:bodyPr>
          <a:lstStyle>
            <a:lvl1pPr defTabSz="585215">
              <a:defRPr sz="3520" b="1">
                <a:solidFill>
                  <a:srgbClr val="942192"/>
                </a:solidFill>
              </a:defRPr>
            </a:lvl1pPr>
          </a:lstStyle>
          <a:p>
            <a:pPr>
              <a:defRPr sz="2816" b="0">
                <a:solidFill>
                  <a:srgbClr val="000000"/>
                </a:solidFill>
              </a:defRPr>
            </a:pPr>
            <a:r>
              <a:rPr sz="3520" b="1">
                <a:solidFill>
                  <a:srgbClr val="942192"/>
                </a:solidFill>
              </a:rPr>
              <a:t>Умеете ли вы быстро считать?</a:t>
            </a:r>
          </a:p>
        </p:txBody>
      </p:sp>
      <p:sp>
        <p:nvSpPr>
          <p:cNvPr id="25" name="Shape 25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pic>
        <p:nvPicPr>
          <p:cNvPr id="27" name="samlife.png" descr="C:\Documents and Settings\Виталий\Рабочий стол\математика\samlif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96062" y="3388418"/>
            <a:ext cx="2133601" cy="269488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/>
          <p:nvPr/>
        </p:nvSpPr>
        <p:spPr>
          <a:xfrm>
            <a:off x="2420101" y="1937384"/>
            <a:ext cx="2405991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t>54·1,5=</a:t>
            </a:r>
          </a:p>
        </p:txBody>
      </p:sp>
      <p:sp>
        <p:nvSpPr>
          <p:cNvPr id="29" name="Shape 29"/>
          <p:cNvSpPr/>
          <p:nvPr/>
        </p:nvSpPr>
        <p:spPr>
          <a:xfrm>
            <a:off x="2366188" y="2978784"/>
            <a:ext cx="2513817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t>27·101=</a:t>
            </a:r>
          </a:p>
        </p:txBody>
      </p:sp>
      <p:sp>
        <p:nvSpPr>
          <p:cNvPr id="30" name="Shape 30"/>
          <p:cNvSpPr/>
          <p:nvPr/>
        </p:nvSpPr>
        <p:spPr>
          <a:xfrm>
            <a:off x="2431710" y="3893184"/>
            <a:ext cx="2154174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marL="342900" indent="-342900" algn="ctr">
              <a:spcBef>
                <a:spcPts val="1200"/>
              </a:spcBef>
              <a:buFont typeface="Arial"/>
              <a:defRPr sz="5400"/>
            </a:lvl1pPr>
          </a:lstStyle>
          <a:p>
            <a:r>
              <a:rPr dirty="0"/>
              <a:t>65·11=</a:t>
            </a:r>
          </a:p>
        </p:txBody>
      </p:sp>
      <p:sp>
        <p:nvSpPr>
          <p:cNvPr id="31" name="Shape 31"/>
          <p:cNvSpPr/>
          <p:nvPr/>
        </p:nvSpPr>
        <p:spPr>
          <a:xfrm>
            <a:off x="2465475" y="4807584"/>
            <a:ext cx="1629443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marL="342900" indent="-342900" algn="ctr">
              <a:spcBef>
                <a:spcPts val="1200"/>
              </a:spcBef>
              <a:buFont typeface="Arial"/>
              <a:defRPr sz="5400"/>
            </a:pPr>
            <a:r>
              <a:rPr dirty="0"/>
              <a:t>45</a:t>
            </a:r>
            <a:r>
              <a:rPr baseline="30000" dirty="0"/>
              <a:t>2</a:t>
            </a:r>
            <a:r>
              <a:rPr dirty="0"/>
              <a:t> =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1" animBg="1" advAuto="0"/>
      <p:bldP spid="29" grpId="2" animBg="1" advAuto="0"/>
      <p:bldP spid="30" grpId="3" animBg="1" advAuto="0"/>
      <p:bldP spid="31" grpId="4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 idx="4294967295"/>
          </p:nvPr>
        </p:nvSpPr>
        <p:spPr>
          <a:xfrm>
            <a:off x="1273919" y="989012"/>
            <a:ext cx="6782644" cy="821731"/>
          </a:xfrm>
          <a:prstGeom prst="rect">
            <a:avLst/>
          </a:prstGeom>
        </p:spPr>
        <p:txBody>
          <a:bodyPr>
            <a:normAutofit/>
          </a:bodyPr>
          <a:lstStyle>
            <a:lvl1pPr defTabSz="621791">
              <a:defRPr sz="3740" b="1">
                <a:solidFill>
                  <a:srgbClr val="942192"/>
                </a:solidFill>
              </a:defRPr>
            </a:lvl1pPr>
          </a:lstStyle>
          <a:p>
            <a:pPr>
              <a:defRPr sz="2992" b="0">
                <a:solidFill>
                  <a:srgbClr val="000000"/>
                </a:solidFill>
              </a:defRPr>
            </a:pPr>
            <a:r>
              <a:rPr sz="3740" b="1">
                <a:solidFill>
                  <a:srgbClr val="942192"/>
                </a:solidFill>
              </a:rPr>
              <a:t>Зачем нужно уметь считать?</a:t>
            </a:r>
          </a:p>
        </p:txBody>
      </p:sp>
      <p:graphicFrame>
        <p:nvGraphicFramePr>
          <p:cNvPr id="34" name="Chart 34"/>
          <p:cNvGraphicFramePr/>
          <p:nvPr/>
        </p:nvGraphicFramePr>
        <p:xfrm>
          <a:off x="858027" y="1974775"/>
          <a:ext cx="8002791" cy="3151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title" idx="4294967295"/>
          </p:nvPr>
        </p:nvSpPr>
        <p:spPr>
          <a:xfrm>
            <a:off x="423862" y="900112"/>
            <a:ext cx="8296276" cy="10653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594359">
              <a:defRPr sz="3575" b="1">
                <a:solidFill>
                  <a:srgbClr val="942192"/>
                </a:solidFill>
              </a:defRPr>
            </a:lvl1pPr>
          </a:lstStyle>
          <a:p>
            <a:pPr>
              <a:defRPr sz="1560">
                <a:solidFill>
                  <a:srgbClr val="7030A0"/>
                </a:solidFill>
              </a:defRPr>
            </a:pPr>
            <a:r>
              <a:rPr sz="3575">
                <a:solidFill>
                  <a:srgbClr val="942192"/>
                </a:solidFill>
              </a:rPr>
              <a:t>Знаете ли вы приемы устного счета?</a:t>
            </a:r>
          </a:p>
        </p:txBody>
      </p:sp>
      <p:graphicFrame>
        <p:nvGraphicFramePr>
          <p:cNvPr id="39" name="Chart 39"/>
          <p:cNvGraphicFramePr/>
          <p:nvPr/>
        </p:nvGraphicFramePr>
        <p:xfrm>
          <a:off x="744079" y="2327836"/>
          <a:ext cx="7310363" cy="3241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43" name="Shape 43"/>
          <p:cNvSpPr>
            <a:spLocks noGrp="1"/>
          </p:cNvSpPr>
          <p:nvPr>
            <p:ph type="title" idx="4294967295"/>
          </p:nvPr>
        </p:nvSpPr>
        <p:spPr>
          <a:xfrm>
            <a:off x="1273919" y="989012"/>
            <a:ext cx="6782644" cy="65707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40079">
              <a:defRPr sz="3850" b="1">
                <a:solidFill>
                  <a:srgbClr val="942192"/>
                </a:solidFill>
              </a:defRPr>
            </a:lvl1pPr>
          </a:lstStyle>
          <a:p>
            <a:pPr>
              <a:defRPr sz="3080" b="0">
                <a:solidFill>
                  <a:srgbClr val="000000"/>
                </a:solidFill>
              </a:defRPr>
            </a:pPr>
            <a:r>
              <a:rPr sz="3850" b="1">
                <a:solidFill>
                  <a:srgbClr val="942192"/>
                </a:solidFill>
              </a:rPr>
              <a:t>Задачи исследования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sz="half" idx="4294967295"/>
          </p:nvPr>
        </p:nvSpPr>
        <p:spPr>
          <a:xfrm>
            <a:off x="676225" y="1852563"/>
            <a:ext cx="8099475" cy="2829769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94105" indent="-294105">
              <a:lnSpc>
                <a:spcPct val="120000"/>
              </a:lnSpc>
              <a:spcBef>
                <a:spcPts val="0"/>
              </a:spcBef>
              <a:buFontTx/>
              <a:buAutoNum type="arabicPeriod"/>
              <a:defRPr sz="1800"/>
            </a:pPr>
            <a:r>
              <a:rPr sz="2200" dirty="0"/>
              <a:t> </a:t>
            </a:r>
            <a:r>
              <a:rPr sz="2500" dirty="0" err="1"/>
              <a:t>познакомиться</a:t>
            </a:r>
            <a:r>
              <a:rPr sz="2500" dirty="0"/>
              <a:t> с </a:t>
            </a:r>
            <a:r>
              <a:rPr sz="2500" dirty="0" err="1"/>
              <a:t>древними</a:t>
            </a:r>
            <a:r>
              <a:rPr sz="2500" dirty="0"/>
              <a:t> </a:t>
            </a:r>
            <a:r>
              <a:rPr sz="2500" dirty="0" err="1"/>
              <a:t>приемами</a:t>
            </a:r>
            <a:r>
              <a:rPr sz="2500" dirty="0"/>
              <a:t> </a:t>
            </a:r>
            <a:r>
              <a:rPr sz="2500" dirty="0" err="1"/>
              <a:t>устного</a:t>
            </a:r>
            <a:r>
              <a:rPr sz="2500" dirty="0"/>
              <a:t> </a:t>
            </a:r>
            <a:r>
              <a:rPr sz="2500" dirty="0" err="1"/>
              <a:t>счета</a:t>
            </a:r>
            <a:r>
              <a:rPr sz="2500" dirty="0"/>
              <a:t> и </a:t>
            </a:r>
            <a:r>
              <a:rPr sz="2500" dirty="0" err="1"/>
              <a:t>узнать</a:t>
            </a:r>
            <a:r>
              <a:rPr sz="2500" dirty="0"/>
              <a:t> </a:t>
            </a:r>
            <a:r>
              <a:rPr sz="2500" dirty="0" err="1"/>
              <a:t>можно</a:t>
            </a:r>
            <a:r>
              <a:rPr sz="2500" dirty="0"/>
              <a:t> </a:t>
            </a:r>
            <a:r>
              <a:rPr sz="2500" dirty="0" err="1"/>
              <a:t>ли</a:t>
            </a:r>
            <a:r>
              <a:rPr sz="2500" dirty="0"/>
              <a:t> </a:t>
            </a:r>
            <a:r>
              <a:rPr sz="2500" dirty="0" err="1"/>
              <a:t>их</a:t>
            </a:r>
            <a:r>
              <a:rPr sz="2500" dirty="0"/>
              <a:t> </a:t>
            </a:r>
            <a:r>
              <a:rPr sz="2500" dirty="0" err="1"/>
              <a:t>использовать</a:t>
            </a:r>
            <a:r>
              <a:rPr sz="2500" dirty="0"/>
              <a:t> </a:t>
            </a:r>
            <a:r>
              <a:rPr sz="2500" dirty="0" err="1"/>
              <a:t>сейчас</a:t>
            </a:r>
            <a:r>
              <a:rPr sz="2500" dirty="0"/>
              <a:t>; </a:t>
            </a:r>
          </a:p>
          <a:p>
            <a:pPr marL="240631" indent="-240631">
              <a:lnSpc>
                <a:spcPct val="120000"/>
              </a:lnSpc>
              <a:spcBef>
                <a:spcPts val="0"/>
              </a:spcBef>
              <a:buFontTx/>
              <a:buAutoNum type="arabicPeriod"/>
              <a:defRPr sz="2500"/>
            </a:pPr>
            <a:r>
              <a:rPr dirty="0"/>
              <a:t> </a:t>
            </a:r>
            <a:r>
              <a:rPr dirty="0" err="1"/>
              <a:t>выяснить</a:t>
            </a:r>
            <a:r>
              <a:rPr dirty="0"/>
              <a:t> </a:t>
            </a:r>
            <a:r>
              <a:rPr dirty="0" err="1"/>
              <a:t>какие</a:t>
            </a:r>
            <a:r>
              <a:rPr dirty="0"/>
              <a:t> </a:t>
            </a:r>
            <a:r>
              <a:rPr dirty="0" err="1"/>
              <a:t>приемы</a:t>
            </a:r>
            <a:r>
              <a:rPr dirty="0"/>
              <a:t> </a:t>
            </a:r>
            <a:r>
              <a:rPr dirty="0" err="1"/>
              <a:t>устного</a:t>
            </a:r>
            <a:r>
              <a:rPr dirty="0"/>
              <a:t> </a:t>
            </a:r>
            <a:r>
              <a:rPr dirty="0" err="1"/>
              <a:t>счета</a:t>
            </a:r>
            <a:r>
              <a:rPr dirty="0"/>
              <a:t> </a:t>
            </a:r>
            <a:r>
              <a:rPr dirty="0" err="1"/>
              <a:t>используются</a:t>
            </a:r>
            <a:r>
              <a:rPr dirty="0"/>
              <a:t> </a:t>
            </a:r>
            <a:r>
              <a:rPr dirty="0" err="1"/>
              <a:t>при</a:t>
            </a:r>
            <a:r>
              <a:rPr dirty="0"/>
              <a:t> </a:t>
            </a:r>
            <a:r>
              <a:rPr dirty="0" err="1"/>
              <a:t>умножении</a:t>
            </a:r>
            <a:r>
              <a:rPr dirty="0"/>
              <a:t> и </a:t>
            </a:r>
            <a:r>
              <a:rPr dirty="0" err="1"/>
              <a:t>делении</a:t>
            </a:r>
            <a:r>
              <a:rPr dirty="0"/>
              <a:t>;</a:t>
            </a:r>
          </a:p>
          <a:p>
            <a:pPr marL="240631" indent="-240631">
              <a:lnSpc>
                <a:spcPct val="120000"/>
              </a:lnSpc>
              <a:spcBef>
                <a:spcPts val="0"/>
              </a:spcBef>
              <a:buFontTx/>
              <a:buAutoNum type="arabicPeriod"/>
              <a:defRPr sz="2500"/>
            </a:pPr>
            <a:r>
              <a:rPr dirty="0"/>
              <a:t> </a:t>
            </a:r>
            <a:r>
              <a:rPr dirty="0" err="1"/>
              <a:t>составить</a:t>
            </a:r>
            <a:r>
              <a:rPr dirty="0"/>
              <a:t> </a:t>
            </a:r>
            <a:r>
              <a:rPr dirty="0" err="1"/>
              <a:t>памятку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одноклассников</a:t>
            </a:r>
            <a:r>
              <a:rPr dirty="0"/>
              <a:t> с </a:t>
            </a:r>
            <a:r>
              <a:rPr dirty="0" err="1"/>
              <a:t>основными</a:t>
            </a:r>
            <a:r>
              <a:rPr dirty="0"/>
              <a:t> </a:t>
            </a:r>
            <a:r>
              <a:rPr dirty="0" err="1"/>
              <a:t>правилами</a:t>
            </a:r>
            <a:r>
              <a:rPr dirty="0"/>
              <a:t> </a:t>
            </a:r>
            <a:r>
              <a:rPr dirty="0" err="1" smtClean="0"/>
              <a:t>ус</a:t>
            </a:r>
            <a:r>
              <a:rPr lang="ru-RU" dirty="0" smtClean="0"/>
              <a:t>т</a:t>
            </a:r>
            <a:r>
              <a:rPr dirty="0" err="1" smtClean="0"/>
              <a:t>ного</a:t>
            </a:r>
            <a:r>
              <a:rPr dirty="0" smtClean="0"/>
              <a:t> </a:t>
            </a:r>
            <a:r>
              <a:rPr dirty="0" err="1"/>
              <a:t>счета</a:t>
            </a:r>
            <a:r>
              <a:rPr dirty="0"/>
              <a:t>.</a:t>
            </a:r>
          </a:p>
        </p:txBody>
      </p:sp>
      <p:pic>
        <p:nvPicPr>
          <p:cNvPr id="45" name="22346.tif" descr="M:\картинки\2234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30900" y="4067175"/>
            <a:ext cx="2724297" cy="20987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title" idx="4294967295"/>
          </p:nvPr>
        </p:nvSpPr>
        <p:spPr>
          <a:xfrm>
            <a:off x="1058019" y="989012"/>
            <a:ext cx="6782644" cy="65707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40079">
              <a:defRPr sz="3850" b="1">
                <a:solidFill>
                  <a:srgbClr val="942192"/>
                </a:solidFill>
              </a:defRPr>
            </a:lvl1pPr>
          </a:lstStyle>
          <a:p>
            <a:pPr>
              <a:defRPr sz="2240">
                <a:solidFill>
                  <a:srgbClr val="C00000"/>
                </a:solidFill>
              </a:defRPr>
            </a:pPr>
            <a:r>
              <a:rPr sz="3850">
                <a:solidFill>
                  <a:srgbClr val="942192"/>
                </a:solidFill>
              </a:rPr>
              <a:t>История счета</a:t>
            </a:r>
          </a:p>
        </p:txBody>
      </p:sp>
      <p:sp>
        <p:nvSpPr>
          <p:cNvPr id="50" name="Shape 50"/>
          <p:cNvSpPr>
            <a:spLocks noGrp="1"/>
          </p:cNvSpPr>
          <p:nvPr>
            <p:ph type="body" idx="4294967295"/>
          </p:nvPr>
        </p:nvSpPr>
        <p:spPr>
          <a:xfrm>
            <a:off x="734665" y="1870670"/>
            <a:ext cx="7221489" cy="3498355"/>
          </a:xfrm>
          <a:prstGeom prst="rect">
            <a:avLst/>
          </a:prstGeom>
        </p:spPr>
        <p:txBody>
          <a:bodyPr/>
          <a:lstStyle/>
          <a:p>
            <a:pPr marL="427789" indent="-427789">
              <a:buFontTx/>
              <a:buAutoNum type="arabicPeriod"/>
            </a:pPr>
            <a:r>
              <a:rPr dirty="0" err="1"/>
              <a:t>сравнение</a:t>
            </a:r>
            <a:r>
              <a:rPr dirty="0"/>
              <a:t> </a:t>
            </a:r>
            <a:r>
              <a:rPr dirty="0" err="1"/>
              <a:t>предметов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</a:t>
            </a:r>
            <a:r>
              <a:rPr dirty="0" err="1"/>
              <a:t>глаз</a:t>
            </a:r>
            <a:r>
              <a:rPr dirty="0"/>
              <a:t>;</a:t>
            </a:r>
          </a:p>
          <a:p>
            <a:pPr marL="427789" indent="-427789">
              <a:buFontTx/>
              <a:buAutoNum type="arabicPeriod"/>
            </a:pPr>
            <a:r>
              <a:rPr dirty="0" err="1"/>
              <a:t>использование</a:t>
            </a:r>
            <a:r>
              <a:rPr dirty="0"/>
              <a:t> </a:t>
            </a:r>
            <a:r>
              <a:rPr dirty="0" err="1"/>
              <a:t>глиняных</a:t>
            </a:r>
            <a:r>
              <a:rPr dirty="0"/>
              <a:t> </a:t>
            </a:r>
            <a:r>
              <a:rPr dirty="0" err="1"/>
              <a:t>фигурок</a:t>
            </a:r>
            <a:r>
              <a:rPr dirty="0"/>
              <a:t>;</a:t>
            </a:r>
          </a:p>
          <a:p>
            <a:pPr marL="427789" indent="-427789">
              <a:buFontTx/>
              <a:buAutoNum type="arabicPeriod"/>
            </a:pPr>
            <a:r>
              <a:rPr dirty="0" err="1"/>
              <a:t>использование</a:t>
            </a:r>
            <a:r>
              <a:rPr dirty="0"/>
              <a:t> </a:t>
            </a:r>
            <a:r>
              <a:rPr dirty="0" err="1"/>
              <a:t>камешков</a:t>
            </a:r>
            <a:r>
              <a:rPr dirty="0"/>
              <a:t> и </a:t>
            </a:r>
            <a:r>
              <a:rPr dirty="0" err="1"/>
              <a:t>палочек</a:t>
            </a:r>
            <a:r>
              <a:rPr dirty="0"/>
              <a:t>;</a:t>
            </a:r>
          </a:p>
          <a:p>
            <a:pPr marL="427789" indent="-427789">
              <a:buFontTx/>
              <a:buAutoNum type="arabicPeriod"/>
            </a:pPr>
            <a:r>
              <a:rPr dirty="0" err="1"/>
              <a:t>использование</a:t>
            </a:r>
            <a:r>
              <a:rPr dirty="0"/>
              <a:t> </a:t>
            </a:r>
            <a:r>
              <a:rPr dirty="0" err="1"/>
              <a:t>пальцев</a:t>
            </a:r>
            <a:r>
              <a:rPr dirty="0"/>
              <a:t>    </a:t>
            </a:r>
            <a:endParaRPr lang="ru-RU" dirty="0" smtClean="0"/>
          </a:p>
          <a:p>
            <a:pPr marL="0" indent="0">
              <a:buNone/>
            </a:pPr>
            <a:r>
              <a:rPr smtClean="0"/>
              <a:t>     </a:t>
            </a:r>
            <a:r>
              <a:rPr dirty="0" err="1"/>
              <a:t>рук</a:t>
            </a:r>
            <a:r>
              <a:rPr dirty="0"/>
              <a:t> и </a:t>
            </a:r>
            <a:r>
              <a:rPr dirty="0" err="1"/>
              <a:t>ног</a:t>
            </a:r>
            <a:r>
              <a:rPr dirty="0"/>
              <a:t>.</a:t>
            </a:r>
          </a:p>
        </p:txBody>
      </p:sp>
      <p:pic>
        <p:nvPicPr>
          <p:cNvPr id="51" name="samlife.tif" descr="C:\Documents and Settings\Виталий\Рабочий стол\математика\samlif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99162" y="3413818"/>
            <a:ext cx="2133601" cy="26948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54" name="Shape 54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55" name="paltsyi_2.jpeg" descr="http://www.debotaniki.ru/wp-content/uploads/2011/11/paltsyi_2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1987" y="2109640"/>
            <a:ext cx="4852262" cy="3185806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/>
        </p:nvSpPr>
        <p:spPr>
          <a:xfrm>
            <a:off x="-79375" y="1587"/>
            <a:ext cx="9526" cy="1924051"/>
          </a:xfrm>
          <a:prstGeom prst="line">
            <a:avLst/>
          </a:prstGeom>
          <a:ln w="28575">
            <a:solidFill>
              <a:srgbClr val="C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7" name="Shape 57"/>
          <p:cNvSpPr/>
          <p:nvPr/>
        </p:nvSpPr>
        <p:spPr>
          <a:xfrm>
            <a:off x="-69850" y="612775"/>
            <a:ext cx="1609725" cy="0"/>
          </a:xfrm>
          <a:prstGeom prst="line">
            <a:avLst/>
          </a:prstGeom>
          <a:ln w="28575">
            <a:solidFill>
              <a:srgbClr val="C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8" name="Shape 58"/>
          <p:cNvSpPr/>
          <p:nvPr/>
        </p:nvSpPr>
        <p:spPr>
          <a:xfrm>
            <a:off x="-79375" y="1587"/>
            <a:ext cx="9526" cy="1924051"/>
          </a:xfrm>
          <a:prstGeom prst="line">
            <a:avLst/>
          </a:prstGeom>
          <a:ln w="28575">
            <a:solidFill>
              <a:srgbClr val="C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-69850" y="612775"/>
            <a:ext cx="1609725" cy="0"/>
          </a:xfrm>
          <a:prstGeom prst="line">
            <a:avLst/>
          </a:prstGeom>
          <a:ln w="28575">
            <a:solidFill>
              <a:srgbClr val="C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-1" y="713706"/>
            <a:ext cx="2152016" cy="287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indent="269875" algn="just">
              <a:defRPr sz="1400" i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                                        </a:t>
            </a:r>
          </a:p>
        </p:txBody>
      </p:sp>
      <p:sp>
        <p:nvSpPr>
          <p:cNvPr id="61" name="Shape 61"/>
          <p:cNvSpPr/>
          <p:nvPr/>
        </p:nvSpPr>
        <p:spPr>
          <a:xfrm>
            <a:off x="-1" y="1342356"/>
            <a:ext cx="418466" cy="287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indent="269875" algn="just">
              <a:defRPr sz="1400" i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 </a:t>
            </a:r>
          </a:p>
        </p:txBody>
      </p:sp>
      <p:sp>
        <p:nvSpPr>
          <p:cNvPr id="62" name="Shape 62"/>
          <p:cNvSpPr>
            <a:spLocks noGrp="1"/>
          </p:cNvSpPr>
          <p:nvPr>
            <p:ph type="title" idx="4294967295"/>
          </p:nvPr>
        </p:nvSpPr>
        <p:spPr>
          <a:xfrm>
            <a:off x="1058019" y="989012"/>
            <a:ext cx="6782644" cy="65707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40079">
              <a:defRPr sz="3850" b="1">
                <a:solidFill>
                  <a:srgbClr val="942192"/>
                </a:solidFill>
              </a:defRPr>
            </a:lvl1pPr>
          </a:lstStyle>
          <a:p>
            <a:pPr>
              <a:defRPr sz="2240">
                <a:solidFill>
                  <a:srgbClr val="C00000"/>
                </a:solidFill>
              </a:defRPr>
            </a:pPr>
            <a:r>
              <a:rPr sz="3850">
                <a:solidFill>
                  <a:srgbClr val="942192"/>
                </a:solidFill>
              </a:rPr>
              <a:t>Умножение на пальцах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sz="quarter" idx="4294967295"/>
          </p:nvPr>
        </p:nvSpPr>
        <p:spPr>
          <a:xfrm>
            <a:off x="6335117" y="3091181"/>
            <a:ext cx="1889473" cy="122272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3600"/>
            </a:pPr>
            <a:r>
              <a:t>3·9=27</a:t>
            </a:r>
          </a:p>
          <a:p>
            <a:pPr marL="0" indent="0">
              <a:buSzTx/>
              <a:buFontTx/>
              <a:buNone/>
              <a:defRPr sz="3600"/>
            </a:pPr>
            <a:r>
              <a:t>8·9=72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 idx="4294967295"/>
          </p:nvPr>
        </p:nvSpPr>
        <p:spPr>
          <a:xfrm>
            <a:off x="457200" y="554037"/>
            <a:ext cx="8229600" cy="1143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500">
                <a:solidFill>
                  <a:srgbClr val="942192"/>
                </a:solidFill>
              </a:defRPr>
            </a:lvl1pPr>
          </a:lstStyle>
          <a:p>
            <a:pPr>
              <a:defRPr sz="4400">
                <a:solidFill>
                  <a:srgbClr val="000000"/>
                </a:solidFill>
              </a:defRPr>
            </a:pPr>
            <a:r>
              <a:rPr sz="5500">
                <a:solidFill>
                  <a:srgbClr val="942192"/>
                </a:solidFill>
              </a:rPr>
              <a:t>Умножение на 1,5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4294967295"/>
          </p:nvPr>
        </p:nvSpPr>
        <p:spPr>
          <a:xfrm>
            <a:off x="457200" y="1285875"/>
            <a:ext cx="8229600" cy="48402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SzTx/>
              <a:buNone/>
              <a:defRPr b="1"/>
            </a:pPr>
            <a:endParaRPr/>
          </a:p>
          <a:p>
            <a:pPr marL="0" indent="0">
              <a:lnSpc>
                <a:spcPct val="150000"/>
              </a:lnSpc>
              <a:buSzTx/>
              <a:buFontTx/>
              <a:buNone/>
            </a:pPr>
            <a:r>
              <a:t>Чтобы умножить число на 1,5, нужно к исходному числу прибавить его половину.</a:t>
            </a:r>
          </a:p>
          <a:p>
            <a:pPr marL="0" indent="0">
              <a:buSzTx/>
              <a:buFontTx/>
              <a:buNone/>
            </a:pPr>
            <a:r>
              <a:t>Например:</a:t>
            </a:r>
          </a:p>
          <a:p>
            <a:pPr marL="0" lvl="8" indent="1828800">
              <a:buSzTx/>
              <a:buFontTx/>
              <a:buNone/>
            </a:pPr>
            <a:r>
              <a:t>  </a:t>
            </a:r>
            <a:r>
              <a:rPr sz="3600"/>
              <a:t>34·1,5=34+17=51;</a:t>
            </a:r>
          </a:p>
          <a:p>
            <a:pPr marL="0" lvl="8" indent="1828800">
              <a:buSzTx/>
              <a:buFontTx/>
              <a:buNone/>
              <a:defRPr sz="3600"/>
            </a:pPr>
            <a:r>
              <a:t> 146·1,5=146+73=219.</a:t>
            </a:r>
          </a:p>
        </p:txBody>
      </p:sp>
      <p:sp>
        <p:nvSpPr>
          <p:cNvPr id="67" name="Shape 67"/>
          <p:cNvSpPr/>
          <p:nvPr/>
        </p:nvSpPr>
        <p:spPr>
          <a:xfrm>
            <a:off x="457200" y="6404292"/>
            <a:ext cx="21336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r>
              <a:t>1/23/17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xfrm>
            <a:off x="8502739" y="6404292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894927" y="1046480"/>
            <a:ext cx="5354146" cy="904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5500">
                <a:solidFill>
                  <a:srgbClr val="942192"/>
                </a:solidFill>
              </a:defRPr>
            </a:lvl1pPr>
          </a:lstStyle>
          <a:p>
            <a:pPr>
              <a:defRPr sz="4400">
                <a:solidFill>
                  <a:srgbClr val="000000"/>
                </a:solidFill>
              </a:defRPr>
            </a:pPr>
            <a:r>
              <a:rPr sz="5500">
                <a:solidFill>
                  <a:srgbClr val="942192"/>
                </a:solidFill>
              </a:rPr>
              <a:t>Умножение на 9</a:t>
            </a:r>
          </a:p>
        </p:txBody>
      </p:sp>
      <p:sp>
        <p:nvSpPr>
          <p:cNvPr id="72" name="Shape 72"/>
          <p:cNvSpPr/>
          <p:nvPr/>
        </p:nvSpPr>
        <p:spPr>
          <a:xfrm>
            <a:off x="429438" y="2388362"/>
            <a:ext cx="7533471" cy="3322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lnSpc>
                <a:spcPct val="150000"/>
              </a:lnSpc>
              <a:spcBef>
                <a:spcPts val="700"/>
              </a:spcBef>
              <a:defRPr sz="3200"/>
            </a:pPr>
            <a:r>
              <a:rPr dirty="0" err="1"/>
              <a:t>Чтобы</a:t>
            </a:r>
            <a:r>
              <a:rPr dirty="0"/>
              <a:t> </a:t>
            </a:r>
            <a:r>
              <a:rPr dirty="0" err="1"/>
              <a:t>умножить</a:t>
            </a:r>
            <a:r>
              <a:rPr dirty="0"/>
              <a:t> </a:t>
            </a:r>
            <a:r>
              <a:rPr dirty="0" err="1"/>
              <a:t>число</a:t>
            </a:r>
            <a:r>
              <a:rPr dirty="0"/>
              <a:t> </a:t>
            </a:r>
            <a:r>
              <a:rPr dirty="0" err="1"/>
              <a:t>на</a:t>
            </a:r>
            <a:r>
              <a:rPr dirty="0"/>
              <a:t> 9, </a:t>
            </a:r>
            <a:r>
              <a:rPr dirty="0" err="1"/>
              <a:t>нужно</a:t>
            </a:r>
            <a:r>
              <a:rPr dirty="0"/>
              <a:t> к </a:t>
            </a:r>
            <a:r>
              <a:rPr dirty="0" err="1" smtClean="0"/>
              <a:t>нему</a:t>
            </a:r>
            <a:endParaRPr lang="ru-RU" dirty="0" smtClean="0"/>
          </a:p>
          <a:p>
            <a:pPr>
              <a:lnSpc>
                <a:spcPct val="150000"/>
              </a:lnSpc>
              <a:spcBef>
                <a:spcPts val="700"/>
              </a:spcBef>
              <a:defRPr sz="3200"/>
            </a:pPr>
            <a:r>
              <a:rPr dirty="0" err="1" smtClean="0"/>
              <a:t>приписать</a:t>
            </a:r>
            <a:r>
              <a:rPr dirty="0" smtClean="0"/>
              <a:t> </a:t>
            </a:r>
            <a:r>
              <a:rPr dirty="0"/>
              <a:t> 0 и </a:t>
            </a:r>
            <a:r>
              <a:rPr dirty="0" err="1"/>
              <a:t>отнять</a:t>
            </a:r>
            <a:r>
              <a:rPr dirty="0"/>
              <a:t> </a:t>
            </a:r>
            <a:r>
              <a:rPr dirty="0" err="1"/>
              <a:t>исходное</a:t>
            </a:r>
            <a:r>
              <a:rPr dirty="0"/>
              <a:t> </a:t>
            </a:r>
            <a:r>
              <a:rPr dirty="0" err="1"/>
              <a:t>число</a:t>
            </a:r>
            <a:r>
              <a:rPr dirty="0"/>
              <a:t>.</a:t>
            </a:r>
          </a:p>
          <a:p>
            <a:pPr>
              <a:lnSpc>
                <a:spcPct val="150000"/>
              </a:lnSpc>
              <a:spcBef>
                <a:spcPts val="700"/>
              </a:spcBef>
              <a:defRPr sz="3200"/>
            </a:pPr>
            <a:r>
              <a:rPr dirty="0" err="1"/>
              <a:t>Например</a:t>
            </a:r>
            <a:r>
              <a:rPr dirty="0"/>
              <a:t>:</a:t>
            </a:r>
          </a:p>
          <a:p>
            <a:pPr lvl="8" indent="1828800">
              <a:lnSpc>
                <a:spcPct val="150000"/>
              </a:lnSpc>
              <a:spcBef>
                <a:spcPts val="700"/>
              </a:spcBef>
              <a:defRPr sz="3200"/>
            </a:pPr>
            <a:r>
              <a:rPr dirty="0"/>
              <a:t>   </a:t>
            </a:r>
            <a:r>
              <a:rPr sz="3600" dirty="0"/>
              <a:t>72·9=720-72=648.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9. ИЗО.">
  <a:themeElements>
    <a:clrScheme name="нач.школа 9. ИЗО.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нач.школа 9. ИЗО.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нач.школа 9. ИЗО.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нач.школа 9. ИЗО.">
  <a:themeElements>
    <a:clrScheme name="нач.школа 9. ИЗО.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нач.школа 9. ИЗО.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нач.школа 9. ИЗО.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398</Words>
  <Application>Microsoft Office PowerPoint</Application>
  <PresentationFormat>Экран (4:3)</PresentationFormat>
  <Paragraphs>92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Cyr</vt:lpstr>
      <vt:lpstr>Calibri</vt:lpstr>
      <vt:lpstr>Times New Roman</vt:lpstr>
      <vt:lpstr>нач.школа 9. ИЗО.</vt:lpstr>
      <vt:lpstr>Презентация PowerPoint</vt:lpstr>
      <vt:lpstr>Умеете ли вы быстро считать?</vt:lpstr>
      <vt:lpstr>Зачем нужно уметь считать?</vt:lpstr>
      <vt:lpstr>Знаете ли вы приемы устного счета?</vt:lpstr>
      <vt:lpstr>Задачи исследования</vt:lpstr>
      <vt:lpstr>История счета</vt:lpstr>
      <vt:lpstr>Умножение на пальцах</vt:lpstr>
      <vt:lpstr>Умножение на 1,5</vt:lpstr>
      <vt:lpstr>Презентация PowerPoint</vt:lpstr>
      <vt:lpstr>Умножение двузначного числа на 11</vt:lpstr>
      <vt:lpstr>Умножение двузначного числа на 101</vt:lpstr>
      <vt:lpstr>Возведение в квадрат двузначного числа, оканчивающегося на 5</vt:lpstr>
      <vt:lpstr>Возведение в квадрат двузначного числа, начинающегося на 5</vt:lpstr>
      <vt:lpstr>Попробуйте устно посчитать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modified xsi:type="dcterms:W3CDTF">2017-01-27T09:59:15Z</dcterms:modified>
</cp:coreProperties>
</file>